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7" r:id="rId10"/>
    <p:sldId id="308" r:id="rId11"/>
    <p:sldId id="309" r:id="rId12"/>
    <p:sldId id="310" r:id="rId13"/>
    <p:sldId id="311" r:id="rId14"/>
    <p:sldId id="312" r:id="rId15"/>
    <p:sldId id="314" r:id="rId16"/>
    <p:sldId id="313" r:id="rId17"/>
    <p:sldId id="315" r:id="rId18"/>
    <p:sldId id="316" r:id="rId19"/>
    <p:sldId id="317" r:id="rId20"/>
    <p:sldId id="318" r:id="rId21"/>
    <p:sldId id="353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52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2" r:id="rId41"/>
    <p:sldId id="343" r:id="rId42"/>
    <p:sldId id="344" r:id="rId43"/>
    <p:sldId id="345" r:id="rId44"/>
    <p:sldId id="346" r:id="rId45"/>
    <p:sldId id="347" r:id="rId46"/>
  </p:sldIdLst>
  <p:sldSz cx="9144000" cy="6858000" type="screen4x3"/>
  <p:notesSz cx="6858000" cy="92964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993366"/>
    <a:srgbClr val="008000"/>
    <a:srgbClr val="996600"/>
    <a:srgbClr val="FF0066"/>
    <a:srgbClr val="FF6699"/>
    <a:srgbClr val="FFCC99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4316" autoAdjust="0"/>
  </p:normalViewPr>
  <p:slideViewPr>
    <p:cSldViewPr snapToGrid="0">
      <p:cViewPr varScale="1">
        <p:scale>
          <a:sx n="70" d="100"/>
          <a:sy n="70" d="100"/>
        </p:scale>
        <p:origin x="127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zh-CN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 altLang="zh-CN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5790"/>
            <a:ext cx="54864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zh-CN" dirty="0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5995DD70-6C86-4002-A450-87840BAEDCF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069269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918873_8551372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  <a:prstGeom prst="rect">
            <a:avLst/>
          </a:prstGeom>
        </p:spPr>
        <p:txBody>
          <a:bodyPr/>
          <a:lstStyle>
            <a:lvl1pPr algn="l">
              <a:buClr>
                <a:srgbClr val="FFFFFF"/>
              </a:buCl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 sz="3500" baseline="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693988" y="1600200"/>
            <a:ext cx="6326187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39750" y="1341438"/>
            <a:ext cx="3956050" cy="4784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3956050" cy="4784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CN" noProof="0" dirty="0" smtClean="0"/>
              <a:t>Click icon to add picture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3213" y="404813"/>
            <a:ext cx="5832475" cy="692150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298575"/>
            <a:ext cx="8207375" cy="48275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260350"/>
            <a:ext cx="2057400" cy="5865813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260350"/>
            <a:ext cx="6019800" cy="586581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918873_855137221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华文细黑" pitchFamily="2" charset="-122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华文细黑" pitchFamily="2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chemeClr val="tx1"/>
          </a:solidFill>
          <a:latin typeface="+mn-lt"/>
          <a:ea typeface="华文细黑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chemeClr val="tx1"/>
          </a:solidFill>
          <a:latin typeface="+mn-lt"/>
          <a:ea typeface="华文细黑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chemeClr val="tx1"/>
          </a:solidFill>
          <a:latin typeface="+mn-lt"/>
          <a:ea typeface="华文细黑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901" y="274638"/>
            <a:ext cx="7979064" cy="11430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Defining and classifying groups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4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7128"/>
            <a:ext cx="4918362" cy="4616018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Group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group is defined as two or more individuals, interacting and interdependent, who have come together to achieve particular objectives.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xa.yimg.com/kq/groups/12550578/homepage/name/672964?type=s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87235"/>
            <a:ext cx="3851564" cy="4184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1" y="723900"/>
            <a:ext cx="7632700" cy="10160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Security: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1" y="1422400"/>
            <a:ext cx="4851399" cy="47037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By joining the groups, 	individuals can reduce the 	insecurity of standing 	alone. People can feel 	stronger, have fewer self 	doubts.</a:t>
            </a:r>
          </a:p>
          <a:p>
            <a:pPr marL="0" indent="0" algn="just">
              <a:buNone/>
            </a:pPr>
            <a:endParaRPr lang="en-US" sz="2400" dirty="0"/>
          </a:p>
        </p:txBody>
      </p:sp>
      <p:pic>
        <p:nvPicPr>
          <p:cNvPr id="1026" name="Picture 2" descr="C:\Users\Psonic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64000"/>
            <a:ext cx="4749800" cy="2278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47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1" y="685800"/>
            <a:ext cx="7264400" cy="8890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Status</a:t>
            </a:r>
            <a:r>
              <a:rPr lang="en-US" b="1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1333500"/>
            <a:ext cx="4140200" cy="4792663"/>
          </a:xfrm>
        </p:spPr>
        <p:txBody>
          <a:bodyPr/>
          <a:lstStyle/>
          <a:p>
            <a:pPr marL="0" indent="0" algn="just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a group, that is view as important to provides  recognition and status for its members.</a:t>
            </a: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sonic\Desktop\stat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3441700"/>
            <a:ext cx="4622799" cy="3086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877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508000"/>
            <a:ext cx="6680199" cy="49149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Self-Esteem: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/>
              <a:t>Groups can provide people with 	feeling of self worth. In addition to 	conveying status to those outsides 	the group. 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2050" name="Picture 2" descr="C:\Users\Psonic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3771899"/>
            <a:ext cx="2209800" cy="238283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Psonic\Desktop\97803123026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3771900"/>
            <a:ext cx="2806700" cy="2382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75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1" y="533400"/>
            <a:ext cx="8178799" cy="52324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Affiliation (Relationship):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Groups can fulfill the social needs.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People enjoy the interaction that comes with 	groups.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On-the-Job interactions, its fulfill the need for 	affiliation.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Psonic\Desktop\imagesnn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656" y="0"/>
            <a:ext cx="2191658" cy="245291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sonic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1" y="3556001"/>
            <a:ext cx="5080000" cy="235131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01" y="457200"/>
            <a:ext cx="5829299" cy="53594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Power: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cannot be achieve 	individually often becomes 	possible through group action. 	There is the power in numbers.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Psonic\Desktop\hh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485" y="464457"/>
            <a:ext cx="1901371" cy="127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sonic\Desktop\imagesqw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29" y="3149600"/>
            <a:ext cx="4905828" cy="339634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1" y="660400"/>
            <a:ext cx="6718300" cy="5537200"/>
          </a:xfrm>
        </p:spPr>
        <p:txBody>
          <a:bodyPr/>
          <a:lstStyle/>
          <a:p>
            <a:pPr algn="l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Goal Achievement:</a:t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There are times when it takes more than one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erson to accomplish a particular task—there is a need to pool talents, knowledge and power in order to complete a job.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sonic\Desktop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0" y="3542847"/>
            <a:ext cx="2322287" cy="3050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Psonic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57" y="3542848"/>
            <a:ext cx="2569028" cy="3050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8857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000" y="290286"/>
            <a:ext cx="7939314" cy="1756228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ARE THE EXTERNAL CONDITION IMPOSE ON THE GROUP?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0913" y="2423886"/>
            <a:ext cx="6110515" cy="3715657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1.Organization   strategies: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How to improve the structure?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Quality increase.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Minimize the cost.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Profitability increase.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Psonic\Desktop\o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14" y="5631543"/>
            <a:ext cx="6239958" cy="1226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8417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772" y="362856"/>
            <a:ext cx="7168696" cy="885373"/>
          </a:xfrm>
        </p:spPr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2.Authority Structure:</a:t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6685" y="1016001"/>
            <a:ext cx="6952343" cy="4826000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who report to whom, direct report or level vise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reporting.</a:t>
            </a:r>
          </a:p>
          <a:p>
            <a:pPr marL="571500" indent="-571500"/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3.Formal Rules: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are the rules and regulation?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Job description.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en-US" sz="3200" dirty="0"/>
          </a:p>
        </p:txBody>
      </p:sp>
      <p:pic>
        <p:nvPicPr>
          <p:cNvPr id="4098" name="Picture 2" descr="C:\Users\Psonic\Desktop\au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2659">
            <a:off x="5877045" y="1781794"/>
            <a:ext cx="2286000" cy="1159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Psonic\Desktop\imagesru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0538">
            <a:off x="3410857" y="4825092"/>
            <a:ext cx="3135086" cy="1562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4747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5086" y="304801"/>
            <a:ext cx="5138057" cy="798285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4.Resources: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16001"/>
            <a:ext cx="5747657" cy="5341256"/>
          </a:xfrm>
        </p:spPr>
        <p:txBody>
          <a:bodyPr/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Resources, money is required to popup the problems with large and small resources.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5.Employees Selection  Process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are the characteristics of an     employee to require or join a group.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6505">
            <a:off x="4383184" y="5453166"/>
            <a:ext cx="2827378" cy="7329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Psonic\Desktop\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9346">
            <a:off x="6466341" y="283029"/>
            <a:ext cx="2162175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1054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857" y="301625"/>
            <a:ext cx="6631668" cy="859517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6.Performance Evaluation: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5428" y="1103086"/>
            <a:ext cx="6995885" cy="5065485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Check the performance evaluation: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Individually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Group vise.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7.Reward System: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 encourage the employee by providing the reward system.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Psonic\Desktop\p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057" y="657224"/>
            <a:ext cx="2859313" cy="2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Psonic\Desktop\imagesrewar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412" y="5198382"/>
            <a:ext cx="3473902" cy="1514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7763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51164"/>
            <a:ext cx="6082145" cy="766474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Groups can be formal or informal.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0036"/>
            <a:ext cx="9143999" cy="4308765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FORMAL GROUPS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The groups which are defined by organization’s structure, with designated work assignments and  tasks.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KASHIF\Downloads\formal gro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618" y="3809999"/>
            <a:ext cx="5316682" cy="26046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943" y="348344"/>
            <a:ext cx="7052582" cy="624114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8.Culture: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971" y="1059543"/>
            <a:ext cx="6337754" cy="4579257"/>
          </a:xfrm>
        </p:spPr>
        <p:txBody>
          <a:bodyPr/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groups, people are differ with each other due to the culture differences.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9.Physical Work Setting: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Based on the group environment  to achieve the goals.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Psonic\Desktop\ct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84" y="386442"/>
            <a:ext cx="2171701" cy="2487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709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78971" y="652009"/>
            <a:ext cx="8283802" cy="1143000"/>
          </a:xfrm>
        </p:spPr>
        <p:txBody>
          <a:bodyPr/>
          <a:lstStyle/>
          <a:p>
            <a:r>
              <a:rPr lang="en-US" sz="4000" b="1" dirty="0" smtClean="0"/>
              <a:t>Positive Work Environment</a:t>
            </a:r>
            <a:endParaRPr lang="en-US" sz="4000" b="1" dirty="0"/>
          </a:p>
        </p:txBody>
      </p:sp>
      <p:pic>
        <p:nvPicPr>
          <p:cNvPr id="4" name="Content Placeholder 3" descr="C:\Users\Psonic\Desktop\work s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7" y="1988456"/>
            <a:ext cx="4301105" cy="3841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6000"/>
            <a:ext cx="9144000" cy="1727200"/>
          </a:xfrm>
        </p:spPr>
        <p:txBody>
          <a:bodyPr/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Stages of Group Development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3314" y="2481943"/>
            <a:ext cx="4862286" cy="2394857"/>
          </a:xfrm>
        </p:spPr>
        <p:txBody>
          <a:bodyPr/>
          <a:lstStyle/>
          <a:p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europcontinents.com/UserFiles/Image/EC%20SIN%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148114"/>
            <a:ext cx="8320314" cy="4709886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6058" y="390753"/>
            <a:ext cx="8606972" cy="1143000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5 Stages Of Group Development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09487"/>
            <a:ext cx="7242629" cy="3904342"/>
          </a:xfrm>
        </p:spPr>
        <p:txBody>
          <a:bodyPr/>
          <a:lstStyle/>
          <a:p>
            <a:pPr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five distinct stages groups go through :</a:t>
            </a:r>
          </a:p>
          <a:p>
            <a:pPr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Forming</a:t>
            </a:r>
          </a:p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Storming </a:t>
            </a:r>
          </a:p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Norming</a:t>
            </a:r>
          </a:p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Performing</a:t>
            </a:r>
          </a:p>
          <a:p>
            <a:pPr algn="just"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Adjourning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7" name="Picture 3" descr="C:\Users\Abid\Downloads\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4857" y="2278742"/>
            <a:ext cx="6415314" cy="3541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-1"/>
            <a:ext cx="7271656" cy="1364343"/>
          </a:xfrm>
        </p:spPr>
        <p:txBody>
          <a:bodyPr/>
          <a:lstStyle/>
          <a:p>
            <a:pPr algn="just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Forming Stage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Placeholder 6" descr="images (5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792" r="15792"/>
          <a:stretch>
            <a:fillRect/>
          </a:stretch>
        </p:blipFill>
        <p:spPr>
          <a:xfrm>
            <a:off x="4658406" y="2351313"/>
            <a:ext cx="4180793" cy="287382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285" y="1756229"/>
            <a:ext cx="4136572" cy="2670628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It is characterized by a great deal of uncertainty about the group’s purpose, structure, responsibilities, leadership and objectives.</a:t>
            </a:r>
          </a:p>
        </p:txBody>
      </p:sp>
      <p:pic>
        <p:nvPicPr>
          <p:cNvPr id="2051" name="Picture 3" descr="C:\Users\Abid\Downloads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5143" y="464457"/>
            <a:ext cx="3323771" cy="1669143"/>
          </a:xfrm>
          <a:prstGeom prst="rect">
            <a:avLst/>
          </a:prstGeom>
          <a:noFill/>
        </p:spPr>
      </p:pic>
      <p:pic>
        <p:nvPicPr>
          <p:cNvPr id="2052" name="Picture 4" descr="C:\Users\Abid\Downloads\download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487" y="4252686"/>
            <a:ext cx="3628572" cy="1973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06172" y="564923"/>
            <a:ext cx="6836228" cy="1143000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2: Storming Stage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451428"/>
            <a:ext cx="4368799" cy="483325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is characterized by intrgroup  conflict.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There is conflict over who will control the group.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Team members open up with each other and confront each other’s ideas and perspectives.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But, when this stage is complete, there will be clear hierarchy of leadership within the group.</a:t>
            </a:r>
          </a:p>
          <a:p>
            <a:pPr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bid\Downloads\images (1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901" y="174172"/>
            <a:ext cx="3848327" cy="1611085"/>
          </a:xfrm>
          <a:prstGeom prst="rect">
            <a:avLst/>
          </a:prstGeom>
          <a:noFill/>
        </p:spPr>
      </p:pic>
      <p:pic>
        <p:nvPicPr>
          <p:cNvPr id="3075" name="Picture 3" descr="C:\Users\Abid\Downloads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3316" y="3860800"/>
            <a:ext cx="4296227" cy="2670629"/>
          </a:xfrm>
          <a:prstGeom prst="rect">
            <a:avLst/>
          </a:prstGeom>
          <a:noFill/>
        </p:spPr>
      </p:pic>
      <p:pic>
        <p:nvPicPr>
          <p:cNvPr id="3076" name="Picture 4" descr="C:\Users\Abid\Downloads\teamconflictthumb_1022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4457" y="1973943"/>
            <a:ext cx="3294290" cy="1741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86" y="377372"/>
            <a:ext cx="4789713" cy="1219199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3: Norming Stage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011" y="1306285"/>
            <a:ext cx="3887561" cy="4688115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Close relationships develop and  the group demonstrates   Cohesiveness.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Bench and standards are set to and members try to achieve those standards.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Enthusiasm is high.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Accept ground roles, rules, and individuality of  fellow members.</a:t>
            </a:r>
          </a:p>
        </p:txBody>
      </p:sp>
      <p:pic>
        <p:nvPicPr>
          <p:cNvPr id="5122" name="Picture 2" descr="C:\Users\Abid\Download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2478" y="227015"/>
            <a:ext cx="3863521" cy="1485672"/>
          </a:xfrm>
          <a:prstGeom prst="rect">
            <a:avLst/>
          </a:prstGeom>
          <a:noFill/>
        </p:spPr>
      </p:pic>
      <p:pic>
        <p:nvPicPr>
          <p:cNvPr id="5123" name="Picture 3" descr="C:\Users\Abid\Downloads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5893" y="2049463"/>
            <a:ext cx="2628900" cy="1743075"/>
          </a:xfrm>
          <a:prstGeom prst="rect">
            <a:avLst/>
          </a:prstGeom>
          <a:noFill/>
        </p:spPr>
      </p:pic>
      <p:pic>
        <p:nvPicPr>
          <p:cNvPr id="5124" name="Picture 4" descr="C:\Users\Abid\Downloads\images (2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3882" y="3399971"/>
            <a:ext cx="2495550" cy="1828800"/>
          </a:xfrm>
          <a:prstGeom prst="rect">
            <a:avLst/>
          </a:prstGeom>
          <a:noFill/>
        </p:spPr>
      </p:pic>
      <p:pic>
        <p:nvPicPr>
          <p:cNvPr id="5126" name="Picture 6" descr="C:\Users\Abid\Downloads\images (2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4165" y="4194629"/>
            <a:ext cx="2851150" cy="20174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7553"/>
            <a:ext cx="4891314" cy="1143000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4: Performing Stage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9772"/>
            <a:ext cx="7059612" cy="2351314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At this stage, we have to maximize our performance.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At this point, the structure is fully functional and accepted.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Group members start getting to know and understand each other to performing the task.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Begin performing by diagnosing, problem solving and implementing changes.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Abid\Downloads\images (2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4741" y="290285"/>
            <a:ext cx="3700916" cy="1364343"/>
          </a:xfrm>
          <a:prstGeom prst="rect">
            <a:avLst/>
          </a:prstGeom>
          <a:noFill/>
        </p:spPr>
      </p:pic>
      <p:pic>
        <p:nvPicPr>
          <p:cNvPr id="6149" name="Picture 5" descr="C:\Users\Abid\Downloads\images (1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1313" y="3904343"/>
            <a:ext cx="4020455" cy="2583543"/>
          </a:xfrm>
          <a:prstGeom prst="rect">
            <a:avLst/>
          </a:prstGeom>
          <a:noFill/>
        </p:spPr>
      </p:pic>
      <p:pic>
        <p:nvPicPr>
          <p:cNvPr id="6150" name="Picture 6" descr="C:\Users\Abid\Downloads\images (2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57" y="4194629"/>
            <a:ext cx="3860799" cy="2264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64343" y="318180"/>
            <a:ext cx="6316662" cy="1143000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5: Adjourning Stage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8686" y="3897087"/>
            <a:ext cx="5515429" cy="2496457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chemeClr val="bg1"/>
                </a:solidFill>
              </a:rPr>
              <a:t>    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final stage of group development for temporary groups, characterized by concern with wrapping up activities rather than task performance.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bid\Downloads\forming-storming-norming-perfor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885" y="899886"/>
            <a:ext cx="3193143" cy="2235200"/>
          </a:xfrm>
          <a:prstGeom prst="rect">
            <a:avLst/>
          </a:prstGeom>
          <a:noFill/>
        </p:spPr>
      </p:pic>
      <p:pic>
        <p:nvPicPr>
          <p:cNvPr id="7171" name="Picture 3" descr="C:\Users\Abid\Downloads\images (2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548" y="1422401"/>
            <a:ext cx="3762938" cy="2105196"/>
          </a:xfrm>
          <a:prstGeom prst="rect">
            <a:avLst/>
          </a:prstGeom>
          <a:noFill/>
        </p:spPr>
      </p:pic>
      <p:pic>
        <p:nvPicPr>
          <p:cNvPr id="7172" name="Picture 4" descr="C:\Users\Abid\Downloads\images (10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2857" y="3497943"/>
            <a:ext cx="3425371" cy="2496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19781"/>
            <a:ext cx="6734628" cy="1017133"/>
          </a:xfrm>
        </p:spPr>
        <p:txBody>
          <a:bodyPr/>
          <a:lstStyle/>
          <a:p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Weaknesses of 5 Stages Model </a:t>
            </a:r>
            <a:endParaRPr 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bid\Downloads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1829" y="2380343"/>
            <a:ext cx="2960914" cy="2699656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32229" y="1582057"/>
            <a:ext cx="574765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Many interprets of the 5 stages model have assumed a group becomes more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effective through the first 4 stages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High levels of conflict may be conductive to high group performance.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Sometimes we achieve group effectiveness at the II or III stage but sometimes after reach the IV stage we cannot achieve or increase the group effectiveness.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Therefore, even strongest proponents of this model do not assume all groups follow its 5 stage process or we can’t say that stage 4 is always preferable.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55" y="595744"/>
            <a:ext cx="4239490" cy="734291"/>
          </a:xfrm>
        </p:spPr>
        <p:txBody>
          <a:bodyPr/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INFORMAL GROUPS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9928"/>
            <a:ext cx="9020175" cy="5888182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The alliances that are neither formally structured           nor organizationally structured.</a:t>
            </a:r>
          </a:p>
          <a:p>
            <a:pPr>
              <a:buNone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 FOR EXAMPLE;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Three employees from different departments who regularly eat lunch or coffee together.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ASHIF\Downloads\in formal gro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911600"/>
            <a:ext cx="5041900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79438"/>
            <a:ext cx="6316662" cy="1143000"/>
          </a:xfrm>
        </p:spPr>
        <p:txBody>
          <a:bodyPr/>
          <a:lstStyle/>
          <a:p>
            <a:pPr algn="ctr"/>
            <a:r>
              <a:rPr lang="en-US" sz="3600" b="1" u="sng" dirty="0" smtClean="0"/>
              <a:t>Group Properties</a:t>
            </a:r>
            <a:endParaRPr lang="en-US" sz="3600" b="1" u="sng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356507" y="1499053"/>
            <a:ext cx="6326188" cy="4525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Group Properties are those factors which ensure that a group is capable and skilled enough to accomplish the task assigned.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02" y="1643743"/>
            <a:ext cx="6326187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Some of the basic group properties are</a:t>
            </a:r>
          </a:p>
          <a:p>
            <a:r>
              <a:rPr lang="en-US" sz="2800" dirty="0" smtClean="0"/>
              <a:t>Roles</a:t>
            </a:r>
          </a:p>
          <a:p>
            <a:r>
              <a:rPr lang="en-US" sz="2800" dirty="0" smtClean="0"/>
              <a:t>Norms</a:t>
            </a:r>
          </a:p>
          <a:p>
            <a:r>
              <a:rPr lang="en-US" sz="2800" dirty="0" smtClean="0"/>
              <a:t>Status</a:t>
            </a:r>
          </a:p>
          <a:p>
            <a:r>
              <a:rPr lang="en-US" sz="2800" dirty="0" smtClean="0"/>
              <a:t>Group size </a:t>
            </a:r>
          </a:p>
          <a:p>
            <a:r>
              <a:rPr lang="en-US" sz="2800" dirty="0" smtClean="0"/>
              <a:t>Group cohesiveness</a:t>
            </a:r>
          </a:p>
          <a:p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823458" y="419781"/>
            <a:ext cx="6316662" cy="1143000"/>
          </a:xfrm>
        </p:spPr>
        <p:txBody>
          <a:bodyPr/>
          <a:lstStyle/>
          <a:p>
            <a:pPr algn="ctr"/>
            <a:r>
              <a:rPr lang="en-US" sz="4000" b="1" u="sng" dirty="0" smtClean="0"/>
              <a:t>Group Properties</a:t>
            </a:r>
            <a:endParaRPr lang="en-US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45610"/>
            <a:ext cx="6316662" cy="1143000"/>
          </a:xfrm>
        </p:spPr>
        <p:txBody>
          <a:bodyPr/>
          <a:lstStyle/>
          <a:p>
            <a:pPr algn="ctr"/>
            <a:r>
              <a:rPr lang="en-US" sz="4000" b="1" u="sng" dirty="0" smtClean="0"/>
              <a:t>Roles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4616" y="1193800"/>
            <a:ext cx="6326187" cy="4525963"/>
          </a:xfrm>
        </p:spPr>
        <p:txBody>
          <a:bodyPr/>
          <a:lstStyle/>
          <a:p>
            <a:r>
              <a:rPr lang="en-US" dirty="0" smtClean="0"/>
              <a:t>Shakespeare said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4800" dirty="0" smtClean="0"/>
              <a:t>“</a:t>
            </a:r>
            <a:r>
              <a:rPr lang="en-US" sz="4800" i="1" dirty="0" smtClean="0"/>
              <a:t>All the world is a stage, and all the men and women merely players”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73516" y="274638"/>
            <a:ext cx="6316662" cy="1143000"/>
          </a:xfrm>
        </p:spPr>
        <p:txBody>
          <a:bodyPr/>
          <a:lstStyle/>
          <a:p>
            <a:pPr algn="ctr"/>
            <a:r>
              <a:rPr lang="en-US" sz="4000" b="1" u="sng" dirty="0" smtClean="0"/>
              <a:t>Roles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9131" y="1077686"/>
            <a:ext cx="6326187" cy="4525963"/>
          </a:xfrm>
        </p:spPr>
        <p:txBody>
          <a:bodyPr/>
          <a:lstStyle/>
          <a:p>
            <a:r>
              <a:rPr lang="en-US" sz="2800" dirty="0" smtClean="0"/>
              <a:t>Role means the expected behavior pattern attributed to someone occupying a given position in a social unit.</a:t>
            </a:r>
          </a:p>
          <a:p>
            <a:r>
              <a:rPr lang="en-US" sz="2800" dirty="0" smtClean="0"/>
              <a:t>In our society, each individual is assigned more than one role which requires more than one behavior and causes Role Diversity.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60124"/>
            <a:ext cx="6316662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 smtClean="0"/>
              <a:t>Components of Roles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44273" y="1237343"/>
            <a:ext cx="6326187" cy="452596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Group Role can be understood in four way which are</a:t>
            </a:r>
          </a:p>
          <a:p>
            <a:r>
              <a:rPr lang="en-US" sz="3200" dirty="0" smtClean="0"/>
              <a:t>Role Identity</a:t>
            </a:r>
          </a:p>
          <a:p>
            <a:r>
              <a:rPr lang="en-US" sz="3200" dirty="0" smtClean="0"/>
              <a:t>Role perception</a:t>
            </a:r>
          </a:p>
          <a:p>
            <a:r>
              <a:rPr lang="en-US" sz="3200" dirty="0" smtClean="0"/>
              <a:t>Role expectation</a:t>
            </a:r>
          </a:p>
          <a:p>
            <a:r>
              <a:rPr lang="en-US" sz="3200" dirty="0" smtClean="0"/>
              <a:t>Role conflict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302" y="1571171"/>
            <a:ext cx="6326187" cy="4525963"/>
          </a:xfrm>
        </p:spPr>
        <p:txBody>
          <a:bodyPr/>
          <a:lstStyle/>
          <a:p>
            <a:pPr algn="just"/>
            <a:r>
              <a:rPr lang="en-US" sz="2800" dirty="0" smtClean="0"/>
              <a:t>Certain attitudes and actual behavior are consists with a role and they create the role identity.</a:t>
            </a:r>
          </a:p>
          <a:p>
            <a:pPr algn="just"/>
            <a:r>
              <a:rPr lang="en-US" sz="2800" dirty="0" smtClean="0"/>
              <a:t> People have the ability to shift roles rapidly when they recognize that a situation and it’s demand clearly required major changes.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562201" y="347209"/>
            <a:ext cx="6316662" cy="1143000"/>
          </a:xfrm>
        </p:spPr>
        <p:txBody>
          <a:bodyPr/>
          <a:lstStyle/>
          <a:p>
            <a:pPr algn="ctr"/>
            <a:r>
              <a:rPr lang="en-US" sz="4000" b="1" u="sng" dirty="0" smtClean="0"/>
              <a:t>Role Identity</a:t>
            </a:r>
            <a:endParaRPr lang="en-US" sz="4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649287" y="202066"/>
            <a:ext cx="6316662" cy="1143000"/>
          </a:xfrm>
        </p:spPr>
        <p:txBody>
          <a:bodyPr/>
          <a:lstStyle/>
          <a:p>
            <a:r>
              <a:rPr lang="en-US" sz="4000" b="1" u="sng" dirty="0" smtClean="0"/>
              <a:t>Role perception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4616" y="1121229"/>
            <a:ext cx="6326187" cy="4525963"/>
          </a:xfrm>
        </p:spPr>
        <p:txBody>
          <a:bodyPr/>
          <a:lstStyle/>
          <a:p>
            <a:r>
              <a:rPr lang="en-US" sz="3200" dirty="0" smtClean="0"/>
              <a:t>Role perception refers to our view of how we are supposed to react in a given situation.</a:t>
            </a:r>
          </a:p>
          <a:p>
            <a:r>
              <a:rPr lang="en-US" sz="3200" dirty="0" smtClean="0"/>
              <a:t>We adapt certain type of behaviors depending on our believe that how should we response.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794430" y="274638"/>
            <a:ext cx="6316662" cy="1143000"/>
          </a:xfrm>
        </p:spPr>
        <p:txBody>
          <a:bodyPr/>
          <a:lstStyle/>
          <a:p>
            <a:pPr algn="ctr"/>
            <a:r>
              <a:rPr lang="en-US" sz="4000" b="1" u="sng" dirty="0" smtClean="0"/>
              <a:t>Role expectation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9130" y="1208314"/>
            <a:ext cx="6326187" cy="4525963"/>
          </a:xfrm>
        </p:spPr>
        <p:txBody>
          <a:bodyPr/>
          <a:lstStyle/>
          <a:p>
            <a:r>
              <a:rPr lang="en-US" sz="3200" dirty="0" smtClean="0"/>
              <a:t>This component refers to the expectation of people around us, from us.</a:t>
            </a:r>
          </a:p>
          <a:p>
            <a:r>
              <a:rPr lang="en-US" sz="3200" dirty="0" smtClean="0"/>
              <a:t>In other words it signifies the expectation that people have from us to react in a certain way.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100715" y="289152"/>
            <a:ext cx="6316662" cy="1143000"/>
          </a:xfrm>
        </p:spPr>
        <p:txBody>
          <a:bodyPr/>
          <a:lstStyle/>
          <a:p>
            <a:r>
              <a:rPr lang="en-US" sz="4000" b="1" u="sng" dirty="0" smtClean="0"/>
              <a:t>Role Conflict</a:t>
            </a:r>
            <a:endParaRPr lang="en-US" sz="4000" b="1" u="sng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6559" y="1135743"/>
            <a:ext cx="6326187" cy="4525963"/>
          </a:xfrm>
        </p:spPr>
        <p:txBody>
          <a:bodyPr/>
          <a:lstStyle/>
          <a:p>
            <a:r>
              <a:rPr lang="en-US" sz="3200" dirty="0" smtClean="0"/>
              <a:t>When more than one role is assigned to an individual, it demands different responses according to each role, this creates the problem of role conflict.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Properties 2 and 3</a:t>
            </a:r>
            <a:endParaRPr lang="en-US" sz="7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sz="3200" dirty="0" smtClean="0">
                <a:latin typeface="Comic Sans MS" pitchFamily="66" charset="0"/>
              </a:rPr>
              <a:t>Norms </a:t>
            </a:r>
          </a:p>
          <a:p>
            <a:r>
              <a:rPr lang="en-US" sz="3200" dirty="0" smtClean="0">
                <a:latin typeface="Comic Sans MS" pitchFamily="66" charset="0"/>
              </a:rPr>
              <a:t>Status </a:t>
            </a:r>
            <a:endParaRPr lang="en-US" sz="3200" dirty="0">
              <a:latin typeface="Comic Sans MS" pitchFamily="66" charset="0"/>
            </a:endParaRPr>
          </a:p>
        </p:txBody>
      </p:sp>
      <p:pic>
        <p:nvPicPr>
          <p:cNvPr id="6" name="Picture 2" descr="http://rack.0.mshcdn.com/media/ZgkyMDEyLzEyLzA0LzI0L2FicmllZmhpc3RvLmJWZy5qcGcKcAl0aHVtYgk5NTB4NTM0IwplCWpwZw/2dff0210/f3f/a-brief-history-of-the-status-update-b2ed5dd0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10" y="302347"/>
            <a:ext cx="6206836" cy="1143000"/>
          </a:xfrm>
        </p:spPr>
        <p:txBody>
          <a:bodyPr/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Classification of groups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20175" cy="4525963"/>
          </a:xfrm>
        </p:spPr>
        <p:txBody>
          <a:bodyPr/>
          <a:lstStyle/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Further sub classification of groups as;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Command groups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Task groups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Interest groups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Friendship groups</a:t>
            </a:r>
          </a:p>
          <a:p>
            <a:pPr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4767944" cy="1873477"/>
          </a:xfrm>
        </p:spPr>
        <p:txBody>
          <a:bodyPr>
            <a:noAutofit/>
          </a:bodyPr>
          <a:lstStyle/>
          <a:p>
            <a:r>
              <a:rPr lang="en-US" sz="8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Norms </a:t>
            </a:r>
            <a:endParaRPr lang="en-US" sz="8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4000" u="sng" dirty="0" smtClean="0">
                <a:latin typeface="Arial Rounded MT Bold" pitchFamily="34" charset="0"/>
              </a:rPr>
              <a:t>Definition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</a:p>
          <a:p>
            <a:pPr algn="ctr">
              <a:buNone/>
            </a:pPr>
            <a:r>
              <a:rPr lang="en-US" dirty="0" smtClean="0"/>
              <a:t> “</a:t>
            </a:r>
            <a:r>
              <a:rPr lang="en-US" sz="4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Acceptable standard of behavior that are shared by the group members”</a:t>
            </a:r>
            <a:endParaRPr lang="en-US" sz="4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6857" cy="1143000"/>
          </a:xfrm>
        </p:spPr>
        <p:txBody>
          <a:bodyPr>
            <a:normAutofit fontScale="90000"/>
          </a:bodyPr>
          <a:lstStyle/>
          <a:p>
            <a:r>
              <a:rPr lang="en-US" sz="107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Norms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88457"/>
            <a:ext cx="8229600" cy="4137706"/>
          </a:xfrm>
        </p:spPr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It guides to the members of group</a:t>
            </a:r>
          </a:p>
          <a:p>
            <a:r>
              <a:rPr lang="en-US" sz="3600" dirty="0" smtClean="0">
                <a:latin typeface="Comic Sans MS" pitchFamily="66" charset="0"/>
              </a:rPr>
              <a:t>Means of influencing the group behavior</a:t>
            </a:r>
          </a:p>
          <a:p>
            <a:r>
              <a:rPr lang="en-US" sz="3600" dirty="0" smtClean="0">
                <a:latin typeface="Comic Sans MS" pitchFamily="66" charset="0"/>
              </a:rPr>
              <a:t>It vary from, culture to culture</a:t>
            </a:r>
          </a:p>
          <a:p>
            <a:r>
              <a:rPr lang="en-US" sz="3600" dirty="0" smtClean="0">
                <a:latin typeface="Comic Sans MS" pitchFamily="66" charset="0"/>
              </a:rPr>
              <a:t>Different groups, communities and societies have different norms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Types of Norms</a:t>
            </a:r>
            <a:endParaRPr lang="en-US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Performance norms</a:t>
            </a:r>
          </a:p>
          <a:p>
            <a:r>
              <a:rPr lang="en-US" sz="3600" dirty="0" smtClean="0">
                <a:latin typeface="Comic Sans MS" pitchFamily="66" charset="0"/>
              </a:rPr>
              <a:t>Appearance norms</a:t>
            </a:r>
          </a:p>
          <a:p>
            <a:r>
              <a:rPr lang="en-US" sz="3600" dirty="0" smtClean="0">
                <a:latin typeface="Comic Sans MS" pitchFamily="66" charset="0"/>
              </a:rPr>
              <a:t>Social arrangement norms</a:t>
            </a:r>
          </a:p>
          <a:p>
            <a:r>
              <a:rPr lang="en-US" sz="3600" dirty="0" smtClean="0">
                <a:latin typeface="Comic Sans MS" pitchFamily="66" charset="0"/>
              </a:rPr>
              <a:t>Resource allocation norms</a:t>
            </a:r>
            <a:endParaRPr lang="en-US" sz="36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4286" cy="1143000"/>
          </a:xfrm>
        </p:spPr>
        <p:txBody>
          <a:bodyPr>
            <a:normAutofit fontScale="90000"/>
          </a:bodyPr>
          <a:lstStyle/>
          <a:p>
            <a:r>
              <a:rPr lang="en-US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Status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u="sng" dirty="0" smtClean="0">
                <a:latin typeface="Arial Rounded MT Bold" pitchFamily="34" charset="0"/>
              </a:rPr>
              <a:t>Definition</a:t>
            </a:r>
          </a:p>
          <a:p>
            <a:pPr>
              <a:buNone/>
            </a:pPr>
            <a:r>
              <a:rPr lang="en-US" u="sng" dirty="0">
                <a:latin typeface="Arial Rounded MT Bold" pitchFamily="34" charset="0"/>
              </a:rPr>
              <a:t> </a:t>
            </a:r>
            <a:endParaRPr lang="en-US" u="sng" dirty="0" smtClean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sz="3600" dirty="0" smtClean="0">
                <a:latin typeface="Andalus" pitchFamily="18" charset="-78"/>
                <a:cs typeface="Andalus" pitchFamily="18" charset="-78"/>
              </a:rPr>
              <a:t>“</a:t>
            </a:r>
            <a:r>
              <a:rPr lang="en-US" sz="4400" b="1" dirty="0" smtClean="0">
                <a:latin typeface="Andalus" pitchFamily="18" charset="-78"/>
                <a:cs typeface="Andalus" pitchFamily="18" charset="-78"/>
              </a:rPr>
              <a:t>A socially defined position or rank given to groups or group members by others”</a:t>
            </a:r>
            <a:endParaRPr lang="en-US" sz="4400" b="1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tmls.ctreal.com/wp-content/uploads/2012/12/stat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714171"/>
            <a:ext cx="8334829" cy="414382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64629" cy="1143000"/>
          </a:xfrm>
        </p:spPr>
        <p:txBody>
          <a:bodyPr>
            <a:normAutofit fontScale="90000"/>
          </a:bodyPr>
          <a:lstStyle/>
          <a:p>
            <a:r>
              <a:rPr lang="en-US" sz="8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Status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3200" dirty="0" smtClean="0"/>
              <a:t>It differentiate its members</a:t>
            </a:r>
          </a:p>
          <a:p>
            <a:r>
              <a:rPr lang="en-US" sz="3200" dirty="0" smtClean="0"/>
              <a:t>To understand human behavior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What Determines Status ?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sz="3600" dirty="0" smtClean="0">
                <a:latin typeface="Comic Sans MS" pitchFamily="66" charset="0"/>
              </a:rPr>
              <a:t>Power a person wields over others</a:t>
            </a:r>
          </a:p>
          <a:p>
            <a:r>
              <a:rPr lang="en-US" sz="3600" dirty="0" smtClean="0">
                <a:latin typeface="Comic Sans MS" pitchFamily="66" charset="0"/>
              </a:rPr>
              <a:t>Person’s ability to contribute to groups’ goals</a:t>
            </a:r>
          </a:p>
          <a:p>
            <a:r>
              <a:rPr lang="en-US" sz="3600" dirty="0" smtClean="0">
                <a:latin typeface="Comic Sans MS" pitchFamily="66" charset="0"/>
              </a:rPr>
              <a:t>An individual personal</a:t>
            </a:r>
          </a:p>
          <a:p>
            <a:pPr>
              <a:buNone/>
            </a:pPr>
            <a:r>
              <a:rPr lang="en-US" sz="3600" dirty="0" smtClean="0">
                <a:latin typeface="Comic Sans MS" pitchFamily="66" charset="0"/>
              </a:rPr>
              <a:t>   characteristics</a:t>
            </a:r>
            <a:endParaRPr lang="en-US" sz="3600" dirty="0">
              <a:latin typeface="Comic Sans MS" pitchFamily="66" charset="0"/>
            </a:endParaRPr>
          </a:p>
        </p:txBody>
      </p:sp>
      <p:pic>
        <p:nvPicPr>
          <p:cNvPr id="6" name="Picture 2" descr="http://www.ariston.com/corporate/media/immagini/303_stud_slider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2971" y="1981200"/>
            <a:ext cx="3991429" cy="4305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57912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COMMAND GROUP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20175" cy="452596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group composed of the individuals who directly report to the given manager.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Like; elementary school principal and her teachers.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KASHIF\Downloads\command gro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3435927"/>
            <a:ext cx="5334000" cy="313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4849091" cy="819871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TASK GROUPS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34836"/>
            <a:ext cx="4876799" cy="2701637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People working together to complete a job task.</a:t>
            </a:r>
          </a:p>
          <a:p>
            <a:pPr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Like; college accused of a campus crime.</a:t>
            </a:r>
          </a:p>
          <a:p>
            <a:endParaRPr lang="en-US" dirty="0"/>
          </a:p>
        </p:txBody>
      </p:sp>
      <p:pic>
        <p:nvPicPr>
          <p:cNvPr id="2050" name="Picture 2" descr="C:\Users\KASHIF\Downloads\task gro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1739900"/>
            <a:ext cx="4038600" cy="4439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1" y="317500"/>
            <a:ext cx="4978400" cy="947738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INTEREST GROUPS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4864100" cy="452596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People working together to attain a specific objective with each is concerned.</a:t>
            </a:r>
          </a:p>
          <a:p>
            <a:pPr marL="0" indent="0"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3074" name="Picture 2" descr="C:\Users\KASHIF\Downloads\interest gro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8400" y="1536700"/>
            <a:ext cx="3835400" cy="4711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613399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FRIENDSHIP GROUPS</a:t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5689600" cy="4525963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Groups often develop because the individual members have one or more common characteristics.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Like; social alliances. 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KASHIF\Downloads\friendship group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4635500"/>
            <a:ext cx="5295900" cy="1943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1" y="520700"/>
            <a:ext cx="7188200" cy="896938"/>
          </a:xfrm>
        </p:spPr>
        <p:txBody>
          <a:bodyPr/>
          <a:lstStyle/>
          <a:p>
            <a:pPr algn="l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WHY DO PEOPLE JOIN GROUPS ?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1600200"/>
            <a:ext cx="5003799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By joining the group following are the factors :-</a:t>
            </a:r>
          </a:p>
          <a:p>
            <a:pPr marL="0" indent="0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Security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Status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Self Esteem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Affiliation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Power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	Goal Achievement. </a:t>
            </a:r>
          </a:p>
          <a:p>
            <a:pPr marL="0" indent="0">
              <a:buNone/>
            </a:pPr>
            <a:r>
              <a:rPr lang="en-US" sz="2800" b="1" dirty="0"/>
              <a:t>	</a:t>
            </a:r>
          </a:p>
        </p:txBody>
      </p:sp>
      <p:pic>
        <p:nvPicPr>
          <p:cNvPr id="2050" name="Picture 2" descr="C:\Users\Psonic\Desktop\1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1181100"/>
            <a:ext cx="1843088" cy="1430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1122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5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45ACDF"/>
      </a:accent2>
      <a:accent3>
        <a:srgbClr val="FFFFFF"/>
      </a:accent3>
      <a:accent4>
        <a:srgbClr val="000000"/>
      </a:accent4>
      <a:accent5>
        <a:srgbClr val="ADB8CA"/>
      </a:accent5>
      <a:accent6>
        <a:srgbClr val="3E9BCA"/>
      </a:accent6>
      <a:hlink>
        <a:srgbClr val="0099CC"/>
      </a:hlink>
      <a:folHlink>
        <a:srgbClr val="66CCFF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96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DC9FF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55</Template>
  <TotalTime>784</TotalTime>
  <Words>1100</Words>
  <Application>Microsoft Office PowerPoint</Application>
  <PresentationFormat>On-screen Show (4:3)</PresentationFormat>
  <Paragraphs>173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Arial Unicode MS</vt:lpstr>
      <vt:lpstr>黑体</vt:lpstr>
      <vt:lpstr>Andalus</vt:lpstr>
      <vt:lpstr>Arial</vt:lpstr>
      <vt:lpstr>Arial Rounded MT Bold</vt:lpstr>
      <vt:lpstr>Calibri</vt:lpstr>
      <vt:lpstr>Comic Sans MS</vt:lpstr>
      <vt:lpstr>华文细黑</vt:lpstr>
      <vt:lpstr>Times New Roman</vt:lpstr>
      <vt:lpstr>Wingdings</vt:lpstr>
      <vt:lpstr>55</vt:lpstr>
      <vt:lpstr> Defining and classifying groups   </vt:lpstr>
      <vt:lpstr>Groups can be formal or informal. </vt:lpstr>
      <vt:lpstr>INFORMAL GROUPS</vt:lpstr>
      <vt:lpstr>Classification of groups</vt:lpstr>
      <vt:lpstr>COMMAND GROUP</vt:lpstr>
      <vt:lpstr>TASK GROUPS</vt:lpstr>
      <vt:lpstr>INTEREST GROUPS</vt:lpstr>
      <vt:lpstr>FRIENDSHIP GROUPS </vt:lpstr>
      <vt:lpstr>WHY DO PEOPLE JOIN GROUPS ?</vt:lpstr>
      <vt:lpstr>Security: </vt:lpstr>
      <vt:lpstr>Status:</vt:lpstr>
      <vt:lpstr>Self-Esteem:  Groups can provide people with  feeling of self worth. In addition to  conveying status to those outsides  the group.  </vt:lpstr>
      <vt:lpstr>Affiliation (Relationship):  Groups can fulfill the social needs.  People enjoy the interaction that comes with  groups.  On-the-Job interactions, its fulfill the need for  affiliation.</vt:lpstr>
      <vt:lpstr>Power:  What cannot be achieve  individually often becomes  possible through group action.  There is the power in numbers.</vt:lpstr>
      <vt:lpstr>Goal Achievement: There are times when it takes more than one person to accomplish a particular task—there is a need to pool talents, knowledge and power in order to complete a job.  </vt:lpstr>
      <vt:lpstr>WHAT ARE THE EXTERNAL CONDITION IMPOSE ON THE GROUP? </vt:lpstr>
      <vt:lpstr>    2.Authority Structure: .</vt:lpstr>
      <vt:lpstr>4.Resources:</vt:lpstr>
      <vt:lpstr>6.Performance Evaluation:</vt:lpstr>
      <vt:lpstr>8.Culture:</vt:lpstr>
      <vt:lpstr>Positive Work Environment</vt:lpstr>
      <vt:lpstr>Stages of Group Development</vt:lpstr>
      <vt:lpstr>5 Stages Of Group Development</vt:lpstr>
      <vt:lpstr>1: Forming Stage</vt:lpstr>
      <vt:lpstr>2: Storming Stage</vt:lpstr>
      <vt:lpstr>3: Norming Stage</vt:lpstr>
      <vt:lpstr>4: Performing Stage</vt:lpstr>
      <vt:lpstr>5: Adjourning Stage</vt:lpstr>
      <vt:lpstr>Weaknesses of 5 Stages Model </vt:lpstr>
      <vt:lpstr>Group Properties</vt:lpstr>
      <vt:lpstr>Group Properties</vt:lpstr>
      <vt:lpstr>Roles</vt:lpstr>
      <vt:lpstr>Roles</vt:lpstr>
      <vt:lpstr>Components of Roles</vt:lpstr>
      <vt:lpstr>Role Identity</vt:lpstr>
      <vt:lpstr>Role perception</vt:lpstr>
      <vt:lpstr>Role expectation</vt:lpstr>
      <vt:lpstr>Role Conflict</vt:lpstr>
      <vt:lpstr>Properties 2 and 3</vt:lpstr>
      <vt:lpstr>Norms </vt:lpstr>
      <vt:lpstr>Norms </vt:lpstr>
      <vt:lpstr>Types of Norms</vt:lpstr>
      <vt:lpstr>Status </vt:lpstr>
      <vt:lpstr>Status </vt:lpstr>
      <vt:lpstr>What Determines Status ?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Abid</dc:creator>
  <cp:keywords>ppt幻灯设计/ppt模板设计</cp:keywords>
  <dc:description>nordridesign.com</dc:description>
  <cp:lastModifiedBy>Admin</cp:lastModifiedBy>
  <cp:revision>107</cp:revision>
  <dcterms:created xsi:type="dcterms:W3CDTF">2013-03-21T08:43:09Z</dcterms:created>
  <dcterms:modified xsi:type="dcterms:W3CDTF">2020-09-05T10:19:11Z</dcterms:modified>
</cp:coreProperties>
</file>